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  <p:sldMasterId id="2147484078" r:id="rId2"/>
    <p:sldMasterId id="2147484114" r:id="rId3"/>
    <p:sldMasterId id="2147484142" r:id="rId4"/>
    <p:sldMasterId id="2147484154" r:id="rId5"/>
  </p:sldMasterIdLst>
  <p:notesMasterIdLst>
    <p:notesMasterId r:id="rId22"/>
  </p:notesMasterIdLst>
  <p:sldIdLst>
    <p:sldId id="384" r:id="rId6"/>
    <p:sldId id="372" r:id="rId7"/>
    <p:sldId id="378" r:id="rId8"/>
    <p:sldId id="385" r:id="rId9"/>
    <p:sldId id="386" r:id="rId10"/>
    <p:sldId id="400" r:id="rId11"/>
    <p:sldId id="401" r:id="rId12"/>
    <p:sldId id="390" r:id="rId13"/>
    <p:sldId id="387" r:id="rId14"/>
    <p:sldId id="391" r:id="rId15"/>
    <p:sldId id="392" r:id="rId16"/>
    <p:sldId id="394" r:id="rId17"/>
    <p:sldId id="395" r:id="rId18"/>
    <p:sldId id="396" r:id="rId19"/>
    <p:sldId id="402" r:id="rId20"/>
    <p:sldId id="398" r:id="rId21"/>
  </p:sldIdLst>
  <p:sldSz cx="9144000" cy="5143500" type="screen16x9"/>
  <p:notesSz cx="6858000" cy="9144000"/>
  <p:defaultTextStyle>
    <a:defPPr>
      <a:defRPr lang="zh-HK"/>
    </a:defPPr>
    <a:lvl1pPr marL="0" algn="l" defTabSz="911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426" algn="l" defTabSz="911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070" algn="l" defTabSz="911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6568" algn="l" defTabSz="911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2139" algn="l" defTabSz="911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7564" algn="l" defTabSz="911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3019" algn="l" defTabSz="911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8600" algn="l" defTabSz="911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4118" algn="l" defTabSz="911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1A27A3F2-DF1B-4CEB-91B1-AB49D0109353}">
          <p14:sldIdLst>
            <p14:sldId id="384"/>
          </p14:sldIdLst>
        </p14:section>
        <p14:section name="What" id="{E3EB2605-8379-425A-9499-E016C35B2225}">
          <p14:sldIdLst>
            <p14:sldId id="372"/>
            <p14:sldId id="378"/>
            <p14:sldId id="385"/>
            <p14:sldId id="386"/>
          </p14:sldIdLst>
        </p14:section>
        <p14:section name="WHY" id="{12CE9020-B0FC-4C70-A2D7-C364E2E5143D}">
          <p14:sldIdLst>
            <p14:sldId id="400"/>
            <p14:sldId id="401"/>
            <p14:sldId id="390"/>
          </p14:sldIdLst>
        </p14:section>
        <p14:section name="HOW" id="{29C1E338-394B-41AA-94AD-D939277078C2}">
          <p14:sldIdLst>
            <p14:sldId id="387"/>
            <p14:sldId id="391"/>
            <p14:sldId id="392"/>
            <p14:sldId id="394"/>
            <p14:sldId id="395"/>
            <p14:sldId id="396"/>
          </p14:sldIdLst>
        </p14:section>
        <p14:section name="FINAL" id="{87A98CCA-8BC2-47E4-8FD5-51032BAC050D}">
          <p14:sldIdLst>
            <p14:sldId id="402"/>
            <p14:sldId id="3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B5A49"/>
    <a:srgbClr val="D9513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3" autoAdjust="0"/>
    <p:restoredTop sz="93759" autoAdjust="0"/>
  </p:normalViewPr>
  <p:slideViewPr>
    <p:cSldViewPr>
      <p:cViewPr varScale="1">
        <p:scale>
          <a:sx n="54" d="100"/>
          <a:sy n="54" d="100"/>
        </p:scale>
        <p:origin x="1086" y="6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8F619-DD98-4D4C-8C7C-04C08BD7BCA3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71142-743B-4EE3-9E45-88A58B9E29D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94736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426" algn="l" defTabSz="911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070" algn="l" defTabSz="911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6568" algn="l" defTabSz="911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2139" algn="l" defTabSz="911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7564" algn="l" defTabSz="911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3019" algn="l" defTabSz="911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8600" algn="l" defTabSz="911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4118" algn="l" defTabSz="911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销售的故事</a:t>
            </a:r>
            <a:r>
              <a:rPr lang="en-US" altLang="zh-TW" dirty="0">
                <a:sym typeface="Wingdings" panose="05000000000000000000" pitchFamily="2" charset="2"/>
              </a:rPr>
              <a:t></a:t>
            </a:r>
            <a:r>
              <a:rPr lang="zh-TW" altLang="en-US" dirty="0">
                <a:sym typeface="Wingdings" panose="05000000000000000000" pitchFamily="2" charset="2"/>
              </a:rPr>
              <a:t>卖甚么</a:t>
            </a:r>
            <a:r>
              <a:rPr lang="en-US" altLang="zh-TW" dirty="0">
                <a:sym typeface="Wingdings" panose="05000000000000000000" pitchFamily="2" charset="2"/>
              </a:rPr>
              <a:t>?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1142-743B-4EE3-9E45-88A58B9E29D1}" type="slidenum">
              <a:rPr lang="zh-HK" altLang="en-US" smtClean="0"/>
              <a:t>1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083525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超过</a:t>
            </a:r>
            <a:r>
              <a:rPr lang="en-US" altLang="zh-TW" dirty="0"/>
              <a:t>120</a:t>
            </a:r>
            <a:r>
              <a:rPr lang="zh-TW" altLang="en-US" dirty="0"/>
              <a:t>种独家代理的产品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1142-743B-4EE3-9E45-88A58B9E29D1}" type="slidenum">
              <a:rPr lang="zh-HK" altLang="en-US" smtClean="0"/>
              <a:t>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42274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超过</a:t>
            </a:r>
            <a:r>
              <a:rPr lang="en-US" altLang="zh-TW" dirty="0"/>
              <a:t>130</a:t>
            </a:r>
            <a:r>
              <a:rPr lang="zh-TW" altLang="en-US" dirty="0"/>
              <a:t>家伙伴商店，包括生活种种消费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1142-743B-4EE3-9E45-88A58B9E29D1}" type="slidenum">
              <a:rPr lang="zh-HK" altLang="en-US" smtClean="0"/>
              <a:t>3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296253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/>
              <a:t>Janice &amp; </a:t>
            </a:r>
            <a:r>
              <a:rPr lang="en-US" altLang="zh-HK" dirty="0" err="1"/>
              <a:t>Kawae</a:t>
            </a:r>
            <a:r>
              <a:rPr lang="zh-HK" altLang="en-US" dirty="0"/>
              <a:t>的示範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71142-743B-4EE3-9E45-88A58B9E29D1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5592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8" tIns="45579" rIns="91158" bIns="45579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5239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5510" indent="0" algn="ctr">
              <a:buNone/>
            </a:lvl2pPr>
            <a:lvl3pPr marL="911228" indent="0" algn="ctr">
              <a:buNone/>
            </a:lvl3pPr>
            <a:lvl4pPr marL="1366806" indent="0" algn="ctr">
              <a:buNone/>
            </a:lvl4pPr>
            <a:lvl5pPr marL="1822454" indent="0" algn="ctr">
              <a:buNone/>
            </a:lvl5pPr>
            <a:lvl6pPr marL="2277963" indent="0" algn="ctr">
              <a:buNone/>
            </a:lvl6pPr>
            <a:lvl7pPr marL="2733495" indent="0" algn="ctr">
              <a:buNone/>
            </a:lvl7pPr>
            <a:lvl8pPr marL="3189156" indent="0" algn="ctr">
              <a:buNone/>
            </a:lvl8pPr>
            <a:lvl9pPr marL="3644755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7" name="矩形 6"/>
          <p:cNvSpPr/>
          <p:nvPr/>
        </p:nvSpPr>
        <p:spPr>
          <a:xfrm>
            <a:off x="62933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3" y="1047542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3" y="2232488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129541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11680" cy="4388644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99417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6754D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67751036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45888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12669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75089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0053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71528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71312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9151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60111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00129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53974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74224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7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71" y="2701602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85" indent="0" algn="ctr">
              <a:buNone/>
              <a:defRPr sz="1500"/>
            </a:lvl2pPr>
            <a:lvl3pPr marL="685579" indent="0" algn="ctr">
              <a:buNone/>
              <a:defRPr sz="1400"/>
            </a:lvl3pPr>
            <a:lvl4pPr marL="1028369" indent="0" algn="ctr">
              <a:buNone/>
              <a:defRPr sz="1200"/>
            </a:lvl4pPr>
            <a:lvl5pPr marL="1371158" indent="0" algn="ctr">
              <a:buNone/>
              <a:defRPr sz="1200"/>
            </a:lvl5pPr>
            <a:lvl6pPr marL="1713953" indent="0" algn="ctr">
              <a:buNone/>
              <a:defRPr sz="1200"/>
            </a:lvl6pPr>
            <a:lvl7pPr marL="2056736" indent="0" algn="ctr">
              <a:buNone/>
              <a:defRPr sz="1200"/>
            </a:lvl7pPr>
            <a:lvl8pPr marL="2399520" indent="0" algn="ctr">
              <a:buNone/>
              <a:defRPr sz="1200"/>
            </a:lvl8pPr>
            <a:lvl9pPr marL="274230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10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79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62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79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477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79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05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73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9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24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8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8" tIns="45579" rIns="91158" bIns="45579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5239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911094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225" y="1756248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91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2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877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1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5" indent="0">
              <a:buNone/>
              <a:defRPr sz="1500" b="1"/>
            </a:lvl2pPr>
            <a:lvl3pPr marL="685579" indent="0">
              <a:buNone/>
              <a:defRPr sz="1400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1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5" indent="0">
              <a:buNone/>
              <a:defRPr sz="1500" b="1"/>
            </a:lvl2pPr>
            <a:lvl3pPr marL="685579" indent="0">
              <a:buNone/>
              <a:defRPr sz="1400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29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29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2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5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5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15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5" indent="0">
              <a:buNone/>
              <a:defRPr sz="1100"/>
            </a:lvl2pPr>
            <a:lvl3pPr marL="685579" indent="0">
              <a:buNone/>
              <a:defRPr sz="900"/>
            </a:lvl3pPr>
            <a:lvl4pPr marL="1028369" indent="0">
              <a:buNone/>
              <a:defRPr sz="800"/>
            </a:lvl4pPr>
            <a:lvl5pPr marL="1371158" indent="0">
              <a:buNone/>
              <a:defRPr sz="800"/>
            </a:lvl5pPr>
            <a:lvl6pPr marL="1713953" indent="0">
              <a:buNone/>
              <a:defRPr sz="800"/>
            </a:lvl6pPr>
            <a:lvl7pPr marL="2056736" indent="0">
              <a:buNone/>
              <a:defRPr sz="800"/>
            </a:lvl7pPr>
            <a:lvl8pPr marL="2399520" indent="0">
              <a:buNone/>
              <a:defRPr sz="800"/>
            </a:lvl8pPr>
            <a:lvl9pPr marL="274230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42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5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5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85" indent="0">
              <a:buNone/>
              <a:defRPr sz="2100"/>
            </a:lvl2pPr>
            <a:lvl3pPr marL="685579" indent="0">
              <a:buNone/>
              <a:defRPr sz="1800"/>
            </a:lvl3pPr>
            <a:lvl4pPr marL="1028369" indent="0">
              <a:buNone/>
              <a:defRPr sz="1500"/>
            </a:lvl4pPr>
            <a:lvl5pPr marL="1371158" indent="0">
              <a:buNone/>
              <a:defRPr sz="1500"/>
            </a:lvl5pPr>
            <a:lvl6pPr marL="1713953" indent="0">
              <a:buNone/>
              <a:defRPr sz="1500"/>
            </a:lvl6pPr>
            <a:lvl7pPr marL="2056736" indent="0">
              <a:buNone/>
              <a:defRPr sz="1500"/>
            </a:lvl7pPr>
            <a:lvl8pPr marL="2399520" indent="0">
              <a:buNone/>
              <a:defRPr sz="1500"/>
            </a:lvl8pPr>
            <a:lvl9pPr marL="2742305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15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5" indent="0">
              <a:buNone/>
              <a:defRPr sz="1100"/>
            </a:lvl2pPr>
            <a:lvl3pPr marL="685579" indent="0">
              <a:buNone/>
              <a:defRPr sz="900"/>
            </a:lvl3pPr>
            <a:lvl4pPr marL="1028369" indent="0">
              <a:buNone/>
              <a:defRPr sz="800"/>
            </a:lvl4pPr>
            <a:lvl5pPr marL="1371158" indent="0">
              <a:buNone/>
              <a:defRPr sz="800"/>
            </a:lvl5pPr>
            <a:lvl6pPr marL="1713953" indent="0">
              <a:buNone/>
              <a:defRPr sz="800"/>
            </a:lvl6pPr>
            <a:lvl7pPr marL="2056736" indent="0">
              <a:buNone/>
              <a:defRPr sz="800"/>
            </a:lvl7pPr>
            <a:lvl8pPr marL="2399520" indent="0">
              <a:buNone/>
              <a:defRPr sz="800"/>
            </a:lvl8pPr>
            <a:lvl9pPr marL="274230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562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88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3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3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18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6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6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66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7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380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56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4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74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8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8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968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953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691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8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8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26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8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8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4267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72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2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6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6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1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158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158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70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380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85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4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699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8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8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73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418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52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8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8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256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8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8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434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0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0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10" y="3487997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600" y="3580060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90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8" tIns="45579" rIns="91158" bIns="45579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58" tIns="45579" rIns="91158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lIns="91158" tIns="45579" rIns="91158" bIns="91158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 lIns="91158" tIns="45579" rIns="91158" bIns="45579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lIns="91158" tIns="45579" rIns="91158" bIns="45579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lIns="91158" tIns="45579" rIns="91158" bIns="45579"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4077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3473" indent="-273473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6737" indent="-227754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0001" indent="-227754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3472" indent="-227754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806" indent="-227754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0139" indent="-227754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13472" indent="-227754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86945" indent="-227754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0209" indent="-227754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55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12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68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24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779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34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891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447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44DFB-420E-4918-B55B-DCC7F92B23E4}" type="datetimeFigureOut">
              <a:rPr lang="zh-HK" altLang="en-US" smtClean="0"/>
              <a:t>18/5/2018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E792E-5A99-4675-8116-09591210FD2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7134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07"/>
            <a:ext cx="20574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5579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79"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407"/>
            <a:ext cx="30861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557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07"/>
            <a:ext cx="20574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5579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7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3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</p:sldLayoutIdLst>
  <p:txStyles>
    <p:titleStyle>
      <a:lvl1pPr algn="l" defTabSz="685579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171398" indent="-171398" algn="l" defTabSz="68557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514193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856976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199760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1542545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1885339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9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8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13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5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79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9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8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53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6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5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4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54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4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2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4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54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4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1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84423"/>
            <a:ext cx="44767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94210"/>
            <a:ext cx="3647184" cy="222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4" b="96082" l="2500" r="97188">
                        <a14:foregroundMark x1="50469" y1="17376" x2="50469" y2="17376"/>
                        <a14:foregroundMark x1="44688" y1="9370" x2="44688" y2="9370"/>
                        <a14:foregroundMark x1="38125" y1="5622" x2="38125" y2="5622"/>
                        <a14:foregroundMark x1="30312" y1="4089" x2="30312" y2="4089"/>
                        <a14:foregroundMark x1="23281" y1="5281" x2="23281" y2="5281"/>
                        <a14:foregroundMark x1="19375" y1="6644" x2="19375" y2="6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76" y="267495"/>
            <a:ext cx="40640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473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TW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Establish Effective Retail Of Shopping Annuity</a:t>
            </a:r>
            <a:endParaRPr lang="zh-HK" altLang="en-US" sz="3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394472"/>
          </a:xfrm>
        </p:spPr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Change from yourself</a:t>
            </a:r>
          </a:p>
          <a:p>
            <a:pPr lvl="1"/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Complete Home Shopping List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 </a:t>
            </a:r>
            <a:r>
              <a:rPr lang="en-US" altLang="zh-TW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(</a:t>
            </a:r>
            <a:r>
              <a:rPr lang="en-US" altLang="zh-CN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have</a:t>
            </a:r>
            <a:r>
              <a:rPr lang="en-US" altLang="zh-TW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experiences to share</a:t>
            </a:r>
            <a:r>
              <a:rPr lang="en-US" altLang="zh-TW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)</a:t>
            </a:r>
            <a:endParaRPr lang="zh-HK" altLang="en-US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Microsoft YaHei" panose="020B0503020204020204" pitchFamily="34" charset="-122"/>
            </a:endParaRPr>
          </a:p>
          <a:p>
            <a:pPr lvl="1"/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Product Class, 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Motives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Workshop and Product Seminar </a:t>
            </a:r>
            <a:r>
              <a:rPr lang="en-US" altLang="zh-TW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(Establish the value of the product)</a:t>
            </a:r>
          </a:p>
          <a:p>
            <a:pPr lvl="1"/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Spending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 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vs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Investment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 </a:t>
            </a:r>
            <a:r>
              <a:rPr lang="en-US" altLang="zh-TW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(Establish a low-risk investment)</a:t>
            </a:r>
          </a:p>
          <a:p>
            <a:pPr lvl="1"/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Photograph the differences, before &amp; after</a:t>
            </a:r>
            <a:endParaRPr lang="zh-HK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Microsoft YaHei" panose="020B0503020204020204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4" t="4437"/>
          <a:stretch/>
        </p:blipFill>
        <p:spPr bwMode="auto">
          <a:xfrm>
            <a:off x="4543425" y="1059581"/>
            <a:ext cx="4261098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r="6059"/>
          <a:stretch/>
        </p:blipFill>
        <p:spPr bwMode="auto">
          <a:xfrm>
            <a:off x="339477" y="1059582"/>
            <a:ext cx="4086225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19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TW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Establish Effective Retail Of Shopping Annuity</a:t>
            </a:r>
            <a:endParaRPr lang="zh-HK" altLang="en-US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>
                <a:solidFill>
                  <a:srgbClr val="0070C0"/>
                </a:solidFill>
                <a:latin typeface="Helvetica Regular"/>
                <a:ea typeface="Microsoft YaHei" panose="020B0503020204020204" pitchFamily="34" charset="-122"/>
              </a:rPr>
              <a:t>Make a proper name list</a:t>
            </a:r>
          </a:p>
          <a:p>
            <a:pPr lvl="1"/>
            <a:r>
              <a:rPr lang="en-US" altLang="zh-CN" dirty="0">
                <a:latin typeface="Helvetica Regular"/>
                <a:ea typeface="Microsoft YaHei" panose="020B0503020204020204" pitchFamily="34" charset="-122"/>
              </a:rPr>
              <a:t>Financial</a:t>
            </a:r>
            <a:r>
              <a:rPr lang="en-US" altLang="zh-TW" dirty="0">
                <a:latin typeface="Helvetica Regular"/>
                <a:ea typeface="Microsoft YaHei" panose="020B0503020204020204" pitchFamily="34" charset="-122"/>
              </a:rPr>
              <a:t> ability, trust, love to share and positive attitude</a:t>
            </a:r>
          </a:p>
          <a:p>
            <a:r>
              <a:rPr lang="en-US" altLang="zh-TW" dirty="0">
                <a:solidFill>
                  <a:srgbClr val="0070C0"/>
                </a:solidFill>
                <a:latin typeface="Helvetica Regular"/>
                <a:ea typeface="Microsoft YaHei" panose="020B0503020204020204" pitchFamily="34" charset="-122"/>
              </a:rPr>
              <a:t>Establish trust</a:t>
            </a:r>
          </a:p>
          <a:p>
            <a:pPr lvl="1"/>
            <a:r>
              <a:rPr lang="en-US" altLang="zh-CN" dirty="0">
                <a:latin typeface="Helvetica Regular"/>
                <a:ea typeface="Microsoft YaHei" panose="020B0503020204020204" pitchFamily="34" charset="-122"/>
              </a:rPr>
              <a:t>Care about what they care about</a:t>
            </a:r>
            <a:endParaRPr lang="en-US" altLang="zh-TW" dirty="0">
              <a:latin typeface="Helvetica Regular"/>
              <a:ea typeface="Microsoft YaHei" panose="020B0503020204020204" pitchFamily="34" charset="-122"/>
            </a:endParaRPr>
          </a:p>
          <a:p>
            <a:pPr lvl="1"/>
            <a:r>
              <a:rPr lang="en-US" altLang="zh-CN" dirty="0">
                <a:latin typeface="Helvetica Regular"/>
                <a:ea typeface="Microsoft YaHei" panose="020B0503020204020204" pitchFamily="34" charset="-122"/>
              </a:rPr>
              <a:t>Make full use of your free time </a:t>
            </a:r>
          </a:p>
          <a:p>
            <a:pPr lvl="1"/>
            <a:r>
              <a:rPr lang="en-US" altLang="zh-TW" dirty="0">
                <a:latin typeface="Helvetica Regular"/>
                <a:ea typeface="Microsoft YaHei" panose="020B0503020204020204" pitchFamily="34" charset="-122"/>
              </a:rPr>
              <a:t>Be considerate (E.g. don’t always try to sell them something.)</a:t>
            </a:r>
            <a:endParaRPr lang="zh-HK" altLang="en-US" dirty="0">
              <a:solidFill>
                <a:srgbClr val="0070C0"/>
              </a:solidFill>
              <a:latin typeface="Helvetica Regular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387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TW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Establish Effective Retail Of Shopping Annuity</a:t>
            </a:r>
            <a:endParaRPr lang="zh-HK" altLang="en-US" b="1" dirty="0">
              <a:solidFill>
                <a:srgbClr val="C00000"/>
              </a:solidFill>
              <a:latin typeface="Helvetica Regular"/>
              <a:ea typeface="Microsoft YaHei" panose="020B0503020204020204" pitchFamily="34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sz="2800" dirty="0">
                <a:solidFill>
                  <a:srgbClr val="0070C0"/>
                </a:solidFill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The right products </a:t>
            </a:r>
            <a:r>
              <a:rPr lang="en-US" altLang="zh-TW" sz="2800" dirty="0"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for </a:t>
            </a:r>
            <a:r>
              <a:rPr lang="en-US" altLang="zh-TW" sz="2800" dirty="0">
                <a:solidFill>
                  <a:srgbClr val="0070C0"/>
                </a:solidFill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the right customers</a:t>
            </a:r>
            <a:endParaRPr lang="en-US" altLang="zh-TW" sz="2800" dirty="0">
              <a:solidFill>
                <a:srgbClr val="0070C0"/>
              </a:solidFill>
              <a:latin typeface="Helvetica Regular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altLang="zh-TW" sz="2400" dirty="0"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Ask people to complete Home Shopping List (know what they need)</a:t>
            </a:r>
            <a:endParaRPr lang="en-US" altLang="zh-TW" sz="2400" dirty="0">
              <a:latin typeface="Helvetica Regular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altLang="zh-TW" sz="2400" dirty="0"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Share stories, photos and </a:t>
            </a:r>
            <a:r>
              <a:rPr lang="en-US" altLang="zh-CN" sz="2400" dirty="0"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experiences (express </a:t>
            </a:r>
            <a:r>
              <a:rPr lang="en-US" altLang="zh-CN" sz="2400" dirty="0">
                <a:solidFill>
                  <a:srgbClr val="FF66FF"/>
                </a:solidFill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attitude</a:t>
            </a:r>
            <a:r>
              <a:rPr lang="en-US" altLang="zh-CN" sz="2400" dirty="0"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 and </a:t>
            </a:r>
            <a:r>
              <a:rPr lang="en-US" altLang="zh-CN" sz="2400" dirty="0">
                <a:solidFill>
                  <a:srgbClr val="FF66FF"/>
                </a:solidFill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value</a:t>
            </a:r>
            <a:r>
              <a:rPr lang="en-US" altLang="zh-CN" sz="2400" dirty="0"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)</a:t>
            </a:r>
            <a:endParaRPr lang="en-US" altLang="zh-TW" sz="2400" dirty="0">
              <a:latin typeface="Helvetica Regular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altLang="zh-TW" sz="2400" dirty="0"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Have some sample products with you; ready for others to try</a:t>
            </a:r>
          </a:p>
          <a:p>
            <a:pPr lvl="1"/>
            <a:r>
              <a:rPr lang="en-US" altLang="zh-TW" sz="2400" dirty="0"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Invite people to a product class, workshop, party, etc.</a:t>
            </a:r>
            <a:endParaRPr lang="en-US" altLang="zh-TW" sz="2400" dirty="0">
              <a:latin typeface="Helvetica Regular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altLang="zh-TW" sz="2400" dirty="0"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Share products with those who </a:t>
            </a:r>
            <a:r>
              <a:rPr lang="zh-TW" altLang="en-US" sz="2400" dirty="0"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**</a:t>
            </a:r>
            <a:r>
              <a:rPr lang="en-US" altLang="zh-TW" sz="2400" dirty="0">
                <a:solidFill>
                  <a:srgbClr val="FF66FF"/>
                </a:solidFill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believe in you</a:t>
            </a:r>
            <a:r>
              <a:rPr lang="zh-TW" altLang="en-US" sz="2400" dirty="0"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**</a:t>
            </a:r>
            <a:endParaRPr lang="zh-HK" altLang="en-US" sz="2400" dirty="0">
              <a:latin typeface="Helvetica Regular"/>
              <a:ea typeface="Microsoft YaHei Light" panose="020B0502040204020203" pitchFamily="3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35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TW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Establish Effective Retail Of Shopping Annuity</a:t>
            </a:r>
            <a:endParaRPr lang="zh-HK" altLang="en-US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603847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Follow up</a:t>
            </a:r>
            <a:endParaRPr lang="en-US" altLang="zh-TW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Newly Closed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 Customers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Day 1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  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Thank them for purchasing; ask if they have started using the products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Microsoft YaHei Light" panose="020B0502040204020203" pitchFamily="34" charset="-122"/>
              <a:cs typeface="Tahoma" panose="020B0604030504040204" pitchFamily="34" charset="0"/>
            </a:endParaRPr>
          </a:p>
          <a:p>
            <a:pPr lvl="2"/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Day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  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Confirm the proper use of the products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Microsoft YaHei Light" panose="020B0502040204020203" pitchFamily="34" charset="-122"/>
              <a:cs typeface="Tahoma" panose="020B0604030504040204" pitchFamily="34" charset="0"/>
            </a:endParaRPr>
          </a:p>
          <a:p>
            <a:pPr lvl="2"/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Day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Tahoma" panose="020B0604030504040204" pitchFamily="34" charset="0"/>
                <a:cs typeface="Tahoma" panose="020B0604030504040204" pitchFamily="34" charset="0"/>
              </a:rPr>
              <a:t>7   –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Tahoma" panose="020B0604030504040204" pitchFamily="34" charset="0"/>
                <a:cs typeface="Tahoma" panose="020B0604030504040204" pitchFamily="34" charset="0"/>
              </a:rPr>
              <a:t>Ask them to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share their experience of the product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Microsoft YaHei Light" panose="020B0502040204020203" pitchFamily="34" charset="-122"/>
              <a:cs typeface="Tahoma" panose="020B0604030504040204" pitchFamily="34" charset="0"/>
            </a:endParaRPr>
          </a:p>
          <a:p>
            <a:pPr lvl="2"/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Day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Tahoma" panose="020B0604030504040204" pitchFamily="34" charset="0"/>
                <a:cs typeface="Tahoma" panose="020B0604030504040204" pitchFamily="34" charset="0"/>
              </a:rPr>
              <a:t>Share the experiences of other products or items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Day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Customers order again and introduce new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referrals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3"/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Customer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Tahoma" panose="020B0604030504040204" pitchFamily="34" charset="0"/>
                <a:cs typeface="Tahoma" panose="020B0604030504040204" pitchFamily="34" charset="0"/>
              </a:rPr>
              <a:t>ABC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in depth (</a:t>
            </a:r>
            <a:r>
              <a:rPr lang="en-US" altLang="zh-CN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TRY IT OUT!!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Show gratitude with sample products and websites navigation (</a:t>
            </a:r>
            <a:r>
              <a:rPr lang="en-US" altLang="zh-TW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expand customer </a:t>
            </a:r>
            <a:r>
              <a:rPr lang="en-US" altLang="zh-CN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base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  <a:cs typeface="Tahoma" panose="020B0604030504040204" pitchFamily="34" charset="0"/>
              </a:rPr>
              <a:t>)</a:t>
            </a:r>
            <a:endParaRPr lang="zh-HK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Microsoft YaHei Light" panose="020B0502040204020203" pitchFamily="3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08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TW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Establish Effective Retail Of Shopping Annuity</a:t>
            </a:r>
            <a:endParaRPr lang="zh-HK" altLang="en-US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603847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</a:rPr>
              <a:t>Follow up</a:t>
            </a:r>
          </a:p>
          <a:p>
            <a:pPr lvl="1"/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</a:rPr>
              <a:t>Friends and relatives who have not signed up.</a:t>
            </a:r>
          </a:p>
          <a:p>
            <a:pPr lvl="2"/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</a:rPr>
              <a:t>K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</a:rPr>
              <a:t>eep in touch and be considerate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Microsoft YaHei Light" panose="020B0502040204020203" pitchFamily="34" charset="-122"/>
            </a:endParaRPr>
          </a:p>
          <a:p>
            <a:pPr lvl="2"/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</a:rPr>
              <a:t>Continue to share stories and experiences</a:t>
            </a:r>
          </a:p>
          <a:p>
            <a:pPr lvl="2"/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</a:rPr>
              <a:t>One day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</a:rPr>
              <a:t>when they need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 Light" panose="020B0502040204020203" pitchFamily="34" charset="-122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9990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Field Training\Field Training\North America\NA_ENGLISH\B5 update\images\shutterstock_1846342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" y="1"/>
            <a:ext cx="9144001" cy="51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5173" y="1714500"/>
            <a:ext cx="9209314" cy="342900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4000">
                <a:schemeClr val="tx1">
                  <a:alpha val="7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/>
          <a:lstStyle/>
          <a:p>
            <a:pPr defTabSz="514337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658541" y="3289480"/>
            <a:ext cx="5829300" cy="78140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95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Retail to Recruit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8710" y="4079792"/>
            <a:ext cx="696685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</a:rPr>
              <a:t>Recruit to Retail</a:t>
            </a:r>
          </a:p>
        </p:txBody>
      </p:sp>
    </p:spTree>
    <p:extLst>
      <p:ext uri="{BB962C8B-B14F-4D97-AF65-F5344CB8AC3E}">
        <p14:creationId xmlns:p14="http://schemas.microsoft.com/office/powerpoint/2010/main" val="250898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419931" y="1576267"/>
            <a:ext cx="6290983" cy="3429000"/>
            <a:chOff x="1893239" y="2101689"/>
            <a:chExt cx="8387977" cy="4572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"/>
            <a:ext cx="9141714" cy="5142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1714" cy="5143499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4572000" y="2207943"/>
            <a:ext cx="0" cy="2450480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087" y="779666"/>
            <a:ext cx="9051756" cy="500135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algn="ctr" defTabSz="685783"/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icrosoft YaHei Light" panose="020B0502040204020203" pitchFamily="34" charset="-122"/>
              </a:rPr>
              <a:t>The system tracks purchases and sales made by you, your customers and your team.</a:t>
            </a:r>
          </a:p>
          <a:p>
            <a:pPr algn="ctr" defTabSz="685783"/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icrosoft YaHei Light" panose="020B0502040204020203" pitchFamily="34" charset="-122"/>
              </a:rPr>
              <a:t>You receive 100% credit for all volume generated within your organization.</a:t>
            </a:r>
            <a:endParaRPr lang="zh-CN" alt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Microsoft YaHei Light" panose="020B0502040204020203" pitchFamily="34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542" y="178486"/>
            <a:ext cx="8831766" cy="540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562"/>
            <a:endParaRPr lang="en-US" sz="1400" dirty="0">
              <a:solidFill>
                <a:srgbClr val="93BF3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48048"/>
            <a:ext cx="9144000" cy="401646"/>
          </a:xfrm>
          <a:prstGeom prst="rect">
            <a:avLst/>
          </a:prstGeom>
          <a:noFill/>
        </p:spPr>
        <p:txBody>
          <a:bodyPr wrap="square" lIns="68559" tIns="34289" rIns="68559" bIns="34289" anchor="ctr">
            <a:spAutoFit/>
          </a:bodyPr>
          <a:lstStyle/>
          <a:p>
            <a:pPr marL="68579" algn="ctr" defTabSz="685783">
              <a:lnSpc>
                <a:spcPct val="90000"/>
              </a:lnSpc>
              <a:tabLst>
                <a:tab pos="85697" algn="l"/>
              </a:tabLst>
            </a:pPr>
            <a:r>
              <a:rPr lang="en-US" sz="2400" b="1" dirty="0">
                <a:solidFill>
                  <a:srgbClr val="0FB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icrosoft YaHei Light" panose="020B0502040204020203" pitchFamily="34" charset="-122"/>
              </a:rPr>
              <a:t>OUR TRACKING SYSTEM SEARCHES DAILY TO INFINITY</a:t>
            </a:r>
            <a:endParaRPr lang="zh-CN" altLang="en-US" sz="2400" b="1" dirty="0">
              <a:solidFill>
                <a:srgbClr val="0FB7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Microsoft YaHei Light" panose="020B0502040204020203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9177" y="1527579"/>
            <a:ext cx="23310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Microsoft YaHei Light" panose="020B0502040204020203" pitchFamily="34" charset="-122"/>
              </a:rPr>
              <a:t>genuine</a:t>
            </a:r>
            <a:endParaRPr lang="zh-TW" alt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mbria" panose="02040503050406030204" pitchFamily="18" charset="0"/>
              <a:ea typeface="Microsoft YaHei Light" panose="020B0502040204020203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63230" y="1550807"/>
            <a:ext cx="34190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Microsoft YaHei Light" panose="020B0502040204020203" pitchFamily="34" charset="-122"/>
              </a:rPr>
              <a:t>Duplicatable</a:t>
            </a:r>
            <a:endParaRPr lang="zh-TW" alt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mbria" panose="02040503050406030204" pitchFamily="18" charset="0"/>
              <a:ea typeface="Microsoft YaHei Light" panose="020B0502040204020203" pitchFamily="34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50542" y="218037"/>
            <a:ext cx="883176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2400" dirty="0">
                <a:latin typeface="Cambria" panose="02040503050406030204" pitchFamily="18" charset="0"/>
                <a:ea typeface="Microsoft YaHei" panose="020B0503020204020204" pitchFamily="34" charset="-122"/>
              </a:rPr>
              <a:t>Do the things you never did; Make the money you’ve never made!</a:t>
            </a:r>
            <a:endParaRPr lang="zh-HK" altLang="en-US" sz="2400" dirty="0"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605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61" b="1"/>
          <a:stretch/>
        </p:blipFill>
        <p:spPr bwMode="auto">
          <a:xfrm>
            <a:off x="4662114" y="1"/>
            <a:ext cx="4590406" cy="51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3" t="11319" r="3564" b="8563"/>
          <a:stretch/>
        </p:blipFill>
        <p:spPr bwMode="auto">
          <a:xfrm>
            <a:off x="1" y="0"/>
            <a:ext cx="469303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9" y="1779663"/>
            <a:ext cx="1656184" cy="165618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9302"/>
            <a:ext cx="9289032" cy="518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0" y="-39301"/>
            <a:ext cx="9289033" cy="518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0" y="-48973"/>
            <a:ext cx="9289033" cy="520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25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r="8374" b="6093"/>
          <a:stretch/>
        </p:blipFill>
        <p:spPr bwMode="auto">
          <a:xfrm>
            <a:off x="179514" y="-3149"/>
            <a:ext cx="8784976" cy="514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" y="5871"/>
            <a:ext cx="9140577" cy="515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3147"/>
            <a:ext cx="9180511" cy="520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785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" y="1131590"/>
            <a:ext cx="906876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TXinwei" panose="02010800040101010101" pitchFamily="2" charset="-122"/>
                <a:cs typeface="Segoe UI Semibold" panose="020B0702040204020203" pitchFamily="34" charset="0"/>
              </a:rPr>
              <a:t>The Future…</a:t>
            </a:r>
            <a:endParaRPr lang="zh-HK" altLang="en-US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STXinwei" panose="02010800040101010101" pitchFamily="2" charset="-122"/>
              <a:cs typeface="Segoe UI Semibold" panose="020B0702040204020203" pitchFamily="34" charset="0"/>
            </a:endParaRPr>
          </a:p>
        </p:txBody>
      </p:sp>
      <p:pic>
        <p:nvPicPr>
          <p:cNvPr id="3076" name="Picture 4" descr="手指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50" y="3888432"/>
            <a:ext cx="1203598" cy="12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83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278 -0.19568 L 4.16667E-6 0.01914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5" y="0"/>
            <a:ext cx="852591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5220073" y="843559"/>
            <a:ext cx="201622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HK" altLang="en-US"/>
          </a:p>
        </p:txBody>
      </p:sp>
      <p:sp>
        <p:nvSpPr>
          <p:cNvPr id="5" name="橢圓 4"/>
          <p:cNvSpPr/>
          <p:nvPr/>
        </p:nvSpPr>
        <p:spPr>
          <a:xfrm>
            <a:off x="309048" y="2859783"/>
            <a:ext cx="1382635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1859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7504" y="204788"/>
            <a:ext cx="8928992" cy="566762"/>
          </a:xfrm>
        </p:spPr>
        <p:txBody>
          <a:bodyPr>
            <a:noAutofit/>
          </a:bodyPr>
          <a:lstStyle/>
          <a:p>
            <a:r>
              <a:rPr lang="en-US" altLang="zh-TW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</a:rPr>
              <a:t>Required Sales</a:t>
            </a:r>
            <a:r>
              <a:rPr lang="zh-TW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</a:rPr>
              <a:t> </a:t>
            </a:r>
            <a:r>
              <a:rPr lang="en-US" altLang="zh-TW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</a:rPr>
              <a:t>= </a:t>
            </a:r>
            <a:r>
              <a:rPr lang="en-US" altLang="zh-TW" sz="2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</a:rPr>
              <a:t>Products </a:t>
            </a:r>
            <a:r>
              <a:rPr lang="en-US" altLang="zh-TW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</a:rPr>
              <a:t>x </a:t>
            </a:r>
            <a:r>
              <a:rPr lang="en-US" altLang="zh-TW" sz="2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</a:rPr>
              <a:t>Number of </a:t>
            </a:r>
            <a:r>
              <a:rPr lang="en-US" altLang="zh-CN" sz="2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</a:rPr>
              <a:t>Customers Required</a:t>
            </a:r>
            <a:endParaRPr lang="zh-HK" altLang="en-US" sz="2200" b="1" dirty="0">
              <a:solidFill>
                <a:srgbClr val="FF66FF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467544" y="1085850"/>
            <a:ext cx="3733800" cy="571500"/>
          </a:xfrm>
        </p:spPr>
        <p:txBody>
          <a:bodyPr/>
          <a:lstStyle/>
          <a:p>
            <a:r>
              <a:rPr lang="en-US" altLang="zh-TW" dirty="0">
                <a:solidFill>
                  <a:srgbClr val="7030A0"/>
                </a:solidFill>
                <a:latin typeface="Georgia" panose="02040502050405020303" pitchFamily="18" charset="0"/>
                <a:ea typeface="Microsoft YaHei" panose="020B0503020204020204" pitchFamily="34" charset="-122"/>
              </a:rPr>
              <a:t>Traditional Business </a:t>
            </a:r>
            <a:endParaRPr lang="zh-HK" altLang="en-US" dirty="0">
              <a:solidFill>
                <a:srgbClr val="7030A0"/>
              </a:solidFill>
              <a:latin typeface="Georgia" panose="02040502050405020303" pitchFamily="18" charset="0"/>
              <a:ea typeface="Microsoft YaHei" panose="020B0503020204020204" pitchFamily="34" charset="-122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half" idx="3"/>
          </p:nvPr>
        </p:nvSpPr>
        <p:spPr>
          <a:xfrm>
            <a:off x="4644008" y="1085850"/>
            <a:ext cx="4248472" cy="571500"/>
          </a:xfrm>
        </p:spPr>
        <p:txBody>
          <a:bodyPr/>
          <a:lstStyle/>
          <a:p>
            <a:r>
              <a:rPr lang="en-US" altLang="zh-TW" dirty="0">
                <a:solidFill>
                  <a:srgbClr val="00B050"/>
                </a:solidFill>
                <a:latin typeface="Georgia" panose="02040502050405020303" pitchFamily="18" charset="0"/>
                <a:ea typeface="Microsoft YaHei" panose="020B0503020204020204" pitchFamily="34" charset="-122"/>
              </a:rPr>
              <a:t>Market America Business</a:t>
            </a:r>
            <a:endParaRPr lang="zh-HK" altLang="en-US" dirty="0">
              <a:solidFill>
                <a:srgbClr val="00B050"/>
              </a:solidFill>
              <a:latin typeface="Georgia" panose="02040502050405020303" pitchFamily="18" charset="0"/>
              <a:ea typeface="Microsoft YaHei" panose="020B0503020204020204" pitchFamily="34" charset="-122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467544" y="1685925"/>
            <a:ext cx="3733800" cy="2914650"/>
          </a:xfrm>
        </p:spPr>
        <p:txBody>
          <a:bodyPr>
            <a:normAutofit/>
          </a:bodyPr>
          <a:lstStyle/>
          <a:p>
            <a:r>
              <a:rPr lang="en-US" altLang="zh-TW" sz="2000" i="1" dirty="0">
                <a:latin typeface="Georgia" panose="02040502050405020303" pitchFamily="18" charset="0"/>
                <a:ea typeface="Microsoft YaHei Light" panose="020B0502040204020203" pitchFamily="34" charset="-122"/>
              </a:rPr>
              <a:t>A small number of products/services</a:t>
            </a:r>
          </a:p>
          <a:p>
            <a:r>
              <a:rPr lang="en-US" altLang="zh-CN" sz="2000" i="1" dirty="0">
                <a:latin typeface="Georgia" panose="02040502050405020303" pitchFamily="18" charset="0"/>
                <a:ea typeface="Microsoft YaHei Light" panose="020B0502040204020203" pitchFamily="34" charset="-122"/>
              </a:rPr>
              <a:t>R</a:t>
            </a:r>
            <a:r>
              <a:rPr lang="en-US" altLang="zh-TW" sz="2000" i="1" dirty="0">
                <a:latin typeface="Georgia" panose="02040502050405020303" pitchFamily="18" charset="0"/>
                <a:ea typeface="Microsoft YaHei Light" panose="020B0502040204020203" pitchFamily="34" charset="-122"/>
              </a:rPr>
              <a:t>equires a lot of marketing</a:t>
            </a:r>
          </a:p>
          <a:p>
            <a:r>
              <a:rPr lang="en-US" altLang="zh-TW" sz="2000" i="1" dirty="0">
                <a:latin typeface="Georgia" panose="02040502050405020303" pitchFamily="18" charset="0"/>
                <a:ea typeface="Microsoft YaHei Light" panose="020B0502040204020203" pitchFamily="34" charset="-122"/>
              </a:rPr>
              <a:t>Focuses on professionalism and persuasion</a:t>
            </a:r>
          </a:p>
          <a:p>
            <a:r>
              <a:rPr lang="en-US" altLang="zh-TW" sz="2000" i="1" dirty="0">
                <a:latin typeface="Georgia" panose="02040502050405020303" pitchFamily="18" charset="0"/>
                <a:ea typeface="Microsoft YaHei Light" panose="020B0502040204020203" pitchFamily="34" charset="-122"/>
              </a:rPr>
              <a:t>To establish market share</a:t>
            </a:r>
          </a:p>
          <a:p>
            <a:r>
              <a:rPr lang="en-US" altLang="zh-TW" sz="2000" i="1" dirty="0">
                <a:latin typeface="Georgia" panose="02040502050405020303" pitchFamily="18" charset="0"/>
                <a:ea typeface="Microsoft YaHei Light" panose="020B0502040204020203" pitchFamily="34" charset="-122"/>
              </a:rPr>
              <a:t>The goal is to sell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4"/>
          </p:nvPr>
        </p:nvSpPr>
        <p:spPr>
          <a:xfrm>
            <a:off x="4716016" y="1685925"/>
            <a:ext cx="3733800" cy="2914650"/>
          </a:xfrm>
        </p:spPr>
        <p:txBody>
          <a:bodyPr>
            <a:normAutofit/>
          </a:bodyPr>
          <a:lstStyle/>
          <a:p>
            <a:r>
              <a:rPr lang="en-US" altLang="zh-TW" sz="2000" i="1" dirty="0">
                <a:latin typeface="Georgia" panose="02040502050405020303" pitchFamily="18" charset="0"/>
                <a:ea typeface="Microsoft YaHei Light" panose="020B0502040204020203" pitchFamily="34" charset="-122"/>
              </a:rPr>
              <a:t>A large number of products/services</a:t>
            </a:r>
          </a:p>
          <a:p>
            <a:r>
              <a:rPr lang="en-US" altLang="zh-TW" sz="2000" i="1" dirty="0">
                <a:latin typeface="Georgia" panose="02040502050405020303" pitchFamily="18" charset="0"/>
                <a:ea typeface="Microsoft YaHei Light" panose="020B0502040204020203" pitchFamily="34" charset="-122"/>
              </a:rPr>
              <a:t>Requires further sales</a:t>
            </a:r>
          </a:p>
          <a:p>
            <a:r>
              <a:rPr lang="en-US" altLang="zh-TW" sz="2000" i="1" dirty="0">
                <a:latin typeface="Georgia" panose="02040502050405020303" pitchFamily="18" charset="0"/>
                <a:ea typeface="Microsoft YaHei Light" panose="020B0502040204020203" pitchFamily="34" charset="-122"/>
              </a:rPr>
              <a:t>Focuses on building trust and sharing</a:t>
            </a:r>
          </a:p>
          <a:p>
            <a:r>
              <a:rPr lang="en-US" altLang="zh-TW" sz="2000" i="1" dirty="0">
                <a:latin typeface="Georgia" panose="02040502050405020303" pitchFamily="18" charset="0"/>
                <a:ea typeface="Microsoft YaHei Light" panose="020B0502040204020203" pitchFamily="34" charset="-122"/>
              </a:rPr>
              <a:t>To establish customer </a:t>
            </a:r>
            <a:r>
              <a:rPr lang="en-US" altLang="zh-CN" sz="2000" i="1" dirty="0">
                <a:latin typeface="Georgia" panose="02040502050405020303" pitchFamily="18" charset="0"/>
                <a:ea typeface="Microsoft YaHei Light" panose="020B0502040204020203" pitchFamily="34" charset="-122"/>
              </a:rPr>
              <a:t>base</a:t>
            </a:r>
            <a:endParaRPr lang="en-US" altLang="zh-TW" sz="2000" i="1" dirty="0">
              <a:latin typeface="Georgia" panose="02040502050405020303" pitchFamily="18" charset="0"/>
              <a:ea typeface="Microsoft YaHei Light" panose="020B0502040204020203" pitchFamily="34" charset="-122"/>
            </a:endParaRPr>
          </a:p>
          <a:p>
            <a:r>
              <a:rPr lang="en-US" altLang="zh-TW" sz="2000" i="1" dirty="0">
                <a:latin typeface="Georgia" panose="02040502050405020303" pitchFamily="18" charset="0"/>
                <a:ea typeface="Microsoft YaHei Light" panose="020B0502040204020203" pitchFamily="34" charset="-122"/>
              </a:rPr>
              <a:t>The goal is to promote Shopping Annuity</a:t>
            </a:r>
            <a:endParaRPr lang="zh-HK" altLang="en-US" sz="2000" i="1" dirty="0">
              <a:latin typeface="Georgia" panose="02040502050405020303" pitchFamily="18" charset="0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48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l="-4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612094" y="1642594"/>
            <a:ext cx="1875865" cy="2977031"/>
            <a:chOff x="968187" y="2240926"/>
            <a:chExt cx="2501153" cy="3969374"/>
          </a:xfrm>
        </p:grpSpPr>
        <p:pic>
          <p:nvPicPr>
            <p:cNvPr id="2" name="Picture 1" descr="shutterstock_96629035Aloe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8187" y="2240926"/>
              <a:ext cx="2501152" cy="2506172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968187" y="4663667"/>
              <a:ext cx="2501153" cy="154663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Develop a 10-15 repeat customers </a:t>
              </a:r>
              <a:br>
                <a:rPr lang="en-US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</a:br>
              <a:r>
                <a:rPr lang="en-US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who purchase ≥ </a:t>
              </a:r>
              <a:br>
                <a:rPr lang="en-US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</a:br>
              <a:r>
                <a:rPr lang="en-US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30 BV/20 IBV monthly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187" y="4663665"/>
              <a:ext cx="2501153" cy="45830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4648063" y="1642594"/>
            <a:ext cx="1875866" cy="2977031"/>
            <a:chOff x="3671045" y="1880315"/>
            <a:chExt cx="2501155" cy="3969374"/>
          </a:xfrm>
        </p:grpSpPr>
        <p:sp>
          <p:nvSpPr>
            <p:cNvPr id="4" name="Rectangle 3"/>
            <p:cNvSpPr/>
            <p:nvPr/>
          </p:nvSpPr>
          <p:spPr>
            <a:xfrm>
              <a:off x="3671047" y="1880315"/>
              <a:ext cx="2501153" cy="2422742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71047" y="4303055"/>
              <a:ext cx="2501153" cy="154663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65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Building share of customer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045" y="4303054"/>
              <a:ext cx="2501153" cy="45830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6684031" y="1642594"/>
            <a:ext cx="1875868" cy="2977031"/>
            <a:chOff x="6373902" y="1880315"/>
            <a:chExt cx="2501157" cy="3969374"/>
          </a:xfrm>
        </p:grpSpPr>
        <p:sp>
          <p:nvSpPr>
            <p:cNvPr id="5" name="Rectangle 4"/>
            <p:cNvSpPr/>
            <p:nvPr/>
          </p:nvSpPr>
          <p:spPr>
            <a:xfrm>
              <a:off x="6373906" y="1880315"/>
              <a:ext cx="2501153" cy="2422743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373906" y="4303055"/>
              <a:ext cx="2501153" cy="154663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65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Retail to recruit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902" y="4303053"/>
              <a:ext cx="2501153" cy="45830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571626" y="777404"/>
            <a:ext cx="6000750" cy="5715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cap="all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Objectives of Retailing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42594"/>
            <a:ext cx="1771351" cy="297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SHOPPING ANNUITY</a:t>
            </a:r>
            <a:endParaRPr lang="zh-HK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0384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Change people’s way of shopping by converting their </a:t>
            </a:r>
            <a:r>
              <a:rPr lang="en-US" altLang="zh-TW" sz="2400" dirty="0">
                <a:solidFill>
                  <a:srgbClr val="00B050"/>
                </a:solidFill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spending into earning</a:t>
            </a:r>
            <a:r>
              <a:rPr lang="en-US" altLang="zh-TW" sz="2400" dirty="0"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. Incorporate with </a:t>
            </a:r>
            <a:r>
              <a:rPr lang="en-US" altLang="zh-TW" sz="2400" dirty="0">
                <a:solidFill>
                  <a:srgbClr val="00B050"/>
                </a:solidFill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MPCP</a:t>
            </a:r>
            <a:r>
              <a:rPr lang="en-US" altLang="zh-TW" sz="2400" dirty="0"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 to achieve </a:t>
            </a:r>
            <a:r>
              <a:rPr lang="en-US" altLang="zh-TW" sz="2400" dirty="0">
                <a:solidFill>
                  <a:srgbClr val="00B050"/>
                </a:solidFill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residual income</a:t>
            </a:r>
            <a:r>
              <a:rPr lang="en-US" altLang="zh-TW" sz="2400" dirty="0"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.</a:t>
            </a:r>
            <a:endParaRPr lang="en-US" altLang="zh-TW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altLang="zh-TW" sz="2400" dirty="0"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Everyone has daily expenses. To create a new economy with this buying power through </a:t>
            </a:r>
            <a:r>
              <a:rPr lang="en-US" altLang="zh-TW" sz="2400" dirty="0">
                <a:solidFill>
                  <a:srgbClr val="00B050"/>
                </a:solidFill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Shop.com</a:t>
            </a:r>
            <a:r>
              <a:rPr lang="en-US" altLang="zh-TW" sz="2400" dirty="0"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, and allows ordinary people to achieve </a:t>
            </a:r>
            <a:r>
              <a:rPr lang="en-US" altLang="zh-TW" sz="2400" dirty="0">
                <a:solidFill>
                  <a:srgbClr val="00B050"/>
                </a:solidFill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financial freedom</a:t>
            </a:r>
            <a:r>
              <a:rPr lang="en-US" altLang="zh-TW" sz="2400" dirty="0"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. This will </a:t>
            </a:r>
            <a:r>
              <a:rPr lang="en-US" altLang="zh-TW" sz="2400" dirty="0">
                <a:solidFill>
                  <a:srgbClr val="00B050"/>
                </a:solidFill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change the world</a:t>
            </a:r>
            <a:r>
              <a:rPr lang="en-US" altLang="zh-TW" sz="2400" dirty="0"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.</a:t>
            </a:r>
            <a:endParaRPr lang="zh-HK" altLang="en-US" sz="2400" dirty="0">
              <a:latin typeface="Arial" panose="020B0604020202020204" pitchFamily="34" charset="0"/>
              <a:ea typeface="Microsoft YaHei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7531" l="621" r="96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072" y="3651870"/>
            <a:ext cx="150244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71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TW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Establish Effective Retail Of Shopping Annuity</a:t>
            </a:r>
            <a:endParaRPr lang="zh-HK" alt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Microsoft YaHei" panose="020B0503020204020204" pitchFamily="34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Change yourself</a:t>
            </a:r>
          </a:p>
          <a:p>
            <a:pPr lvl="1"/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Complete Home Shopping List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 </a:t>
            </a:r>
            <a:r>
              <a:rPr lang="en-US" altLang="zh-TW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(</a:t>
            </a:r>
            <a:r>
              <a:rPr lang="en-US" altLang="zh-CN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have</a:t>
            </a:r>
            <a:r>
              <a:rPr lang="en-US" altLang="zh-TW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experiences to share</a:t>
            </a:r>
            <a:r>
              <a:rPr lang="en-US" altLang="zh-TW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/>
                <a:ea typeface="Microsoft YaHei" panose="020B0503020204020204" pitchFamily="34" charset="-122"/>
              </a:rPr>
              <a:t>)</a:t>
            </a:r>
            <a:endParaRPr lang="zh-HK" alt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/>
              <a:ea typeface="Microsoft YaHei" panose="020B0503020204020204" pitchFamily="34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8" y="82581"/>
            <a:ext cx="3672408" cy="529999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9814"/>
          <a:stretch/>
        </p:blipFill>
        <p:spPr>
          <a:xfrm>
            <a:off x="4701697" y="82581"/>
            <a:ext cx="3600400" cy="520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C3A7477C-2A5D-440A-833F-DAC8BABFCCE9}&quot;/&gt;&lt;isInvalidForFieldText val=&quot;0&quot;/&gt;&lt;Image&gt;&lt;filename val=&quot;C:\Users\video\AppData\Local\Temp\PR\data\asimages\{C3A7477C-2A5D-440A-833F-DAC8BABFCCE9}_3.png&quot;/&gt;&lt;left val=&quot;36&quot;/&gt;&lt;top val=&quot;6&quot;/&gt;&lt;width val=&quot;649&quot;/&gt;&lt;height val=&quot;94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PRESENTER_SHAPEINFO" val="&lt;ThreeDShapeInfo&gt;&lt;uuid val=&quot;{65E67DF5-DD80-44D2-90EE-994CFF26FED9}&quot;/&gt;&lt;isInvalidForFieldText val=&quot;0&quot;/&gt;&lt;Image&gt;&lt;filename val=&quot;C:\Users\video\AppData\Local\Temp\PR\data\asimages\{65E67DF5-DD80-44D2-90EE-994CFF26FED9}_33.png&quot;/&gt;&lt;left val=&quot;66&quot;/&gt;&lt;top val=&quot;57&quot;/&gt;&lt;width val=&quot;616&quot;/&gt;&lt;height val=&quot;145&quot;/&gt;&lt;hasText val=&quot;1&quot;/&gt;&lt;/Image&gt;&lt;/ThreeDShapeInfo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公正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2018</TotalTime>
  <Words>570</Words>
  <Application>Microsoft Office PowerPoint</Application>
  <PresentationFormat>On-screen Show (16:9)</PresentationFormat>
  <Paragraphs>76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Helvetica Regular</vt:lpstr>
      <vt:lpstr>微軟正黑體</vt:lpstr>
      <vt:lpstr>Microsoft YaHei</vt:lpstr>
      <vt:lpstr>Microsoft YaHei Light</vt:lpstr>
      <vt:lpstr>新細明體</vt:lpstr>
      <vt:lpstr>STXinwei</vt:lpstr>
      <vt:lpstr>Arial</vt:lpstr>
      <vt:lpstr>Calibri</vt:lpstr>
      <vt:lpstr>Calibri Light</vt:lpstr>
      <vt:lpstr>Cambria</vt:lpstr>
      <vt:lpstr>Century Schoolbook</vt:lpstr>
      <vt:lpstr>Franklin Gothic Book</vt:lpstr>
      <vt:lpstr>Georgia</vt:lpstr>
      <vt:lpstr>Perpetua</vt:lpstr>
      <vt:lpstr>Segoe UI Semibold</vt:lpstr>
      <vt:lpstr>Tahoma</vt:lpstr>
      <vt:lpstr>Wingdings</vt:lpstr>
      <vt:lpstr>Wingdings 2</vt:lpstr>
      <vt:lpstr>公正</vt:lpstr>
      <vt:lpstr>Office 佈景主題</vt:lpstr>
      <vt:lpstr>36_Office Theme</vt:lpstr>
      <vt:lpstr>7_Office Theme</vt:lpstr>
      <vt:lpstr>5_Office Theme</vt:lpstr>
      <vt:lpstr>PowerPoint Presentation</vt:lpstr>
      <vt:lpstr>PowerPoint Presentation</vt:lpstr>
      <vt:lpstr>PowerPoint Presentation</vt:lpstr>
      <vt:lpstr>The Future…</vt:lpstr>
      <vt:lpstr>PowerPoint Presentation</vt:lpstr>
      <vt:lpstr>Required Sales = Products x Number of Customers Required</vt:lpstr>
      <vt:lpstr>PowerPoint Presentation</vt:lpstr>
      <vt:lpstr>SHOPPING ANNUITY</vt:lpstr>
      <vt:lpstr>Establish Effective Retail Of Shopping Annuity</vt:lpstr>
      <vt:lpstr>Establish Effective Retail Of Shopping Annuity</vt:lpstr>
      <vt:lpstr>Establish Effective Retail Of Shopping Annuity</vt:lpstr>
      <vt:lpstr>Establish Effective Retail Of Shopping Annuity</vt:lpstr>
      <vt:lpstr>Establish Effective Retail Of Shopping Annuity</vt:lpstr>
      <vt:lpstr>Establish Effective Retail Of Shopping Annuity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J&amp;P</dc:creator>
  <cp:lastModifiedBy>Jermaine Khoo</cp:lastModifiedBy>
  <cp:revision>162</cp:revision>
  <dcterms:created xsi:type="dcterms:W3CDTF">2017-09-04T11:57:41Z</dcterms:created>
  <dcterms:modified xsi:type="dcterms:W3CDTF">2018-05-18T09:39:08Z</dcterms:modified>
</cp:coreProperties>
</file>